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522" r:id="rId2"/>
    <p:sldId id="527" r:id="rId3"/>
    <p:sldId id="523" r:id="rId4"/>
    <p:sldId id="521" r:id="rId5"/>
    <p:sldId id="506" r:id="rId6"/>
    <p:sldId id="504" r:id="rId7"/>
    <p:sldId id="526" r:id="rId8"/>
    <p:sldId id="503" r:id="rId9"/>
    <p:sldId id="525" r:id="rId10"/>
    <p:sldId id="512" r:id="rId11"/>
    <p:sldId id="501" r:id="rId12"/>
    <p:sldId id="516" r:id="rId13"/>
  </p:sldIdLst>
  <p:sldSz cx="9144000" cy="5143500" type="screen16x9"/>
  <p:notesSz cx="6858000" cy="9144000"/>
  <p:embeddedFontLst>
    <p:embeddedFont>
      <p:font typeface="Acrom Bold" panose="00000800000000000000" pitchFamily="50" charset="-52"/>
      <p:bold r:id="rId15"/>
    </p:embeddedFont>
    <p:embeddedFont>
      <p:font typeface="Cambria Math" panose="02040503050406030204" pitchFamily="18" charset="0"/>
      <p:regular r:id="rId16"/>
    </p:embeddedFont>
    <p:embeddedFont>
      <p:font typeface="Acrom ExtraBold" panose="020B0604020202020204" charset="-52"/>
      <p:bold r:id="rId17"/>
    </p:embeddedFont>
    <p:embeddedFont>
      <p:font typeface="Acrom" panose="00000500000000000000" pitchFamily="50" charset="-5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Суркова" initials="АС" lastIdx="2" clrIdx="0">
    <p:extLst>
      <p:ext uri="{19B8F6BF-5375-455C-9EA6-DF929625EA0E}">
        <p15:presenceInfo xmlns:p15="http://schemas.microsoft.com/office/powerpoint/2012/main" userId="221c35fe7d9c5f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B640"/>
    <a:srgbClr val="000000"/>
    <a:srgbClr val="FFFFFF"/>
    <a:srgbClr val="50852F"/>
    <a:srgbClr val="5F9E38"/>
    <a:srgbClr val="00CEFE"/>
    <a:srgbClr val="5DE0FF"/>
    <a:srgbClr val="C1F3FF"/>
    <a:srgbClr val="007D9A"/>
    <a:srgbClr val="009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3" autoAdjust="0"/>
    <p:restoredTop sz="91472" autoAdjust="0"/>
  </p:normalViewPr>
  <p:slideViewPr>
    <p:cSldViewPr>
      <p:cViewPr>
        <p:scale>
          <a:sx n="66" d="100"/>
          <a:sy n="66" d="100"/>
        </p:scale>
        <p:origin x="1296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3T15:21:57.117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3T15:21:57.117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3T16:58:22.189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420F6-EE28-447A-BA82-F9AA48FF3F8C}" type="datetimeFigureOut">
              <a:rPr lang="ru-RU" smtClean="0"/>
              <a:pPr/>
              <a:t>23.08.2021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5E2C8-E51C-40F3-9A72-4A3C3DEE50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6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Обоснование</a:t>
            </a:r>
            <a:r>
              <a:rPr lang="ru-RU" baseline="0" dirty="0" smtClean="0"/>
              <a:t> добавить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5E2C8-E51C-40F3-9A72-4A3C3DEE5088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946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ru-RU" dirty="0" smtClean="0"/>
              <a:t>делать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аниму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5E2C8-E51C-40F3-9A72-4A3C3DEE5088}" type="slidenum">
              <a:rPr lang="ru-RU" smtClean="0">
                <a:solidFill>
                  <a:prstClr val="black"/>
                </a:solidFill>
              </a:rPr>
              <a:pPr/>
              <a:t>5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90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Можно</a:t>
            </a:r>
            <a:r>
              <a:rPr lang="ru-RU" baseline="0" dirty="0" smtClean="0"/>
              <a:t> ли перевернуть диаграмму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5E2C8-E51C-40F3-9A72-4A3C3DEE508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83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определния</a:t>
            </a:r>
            <a:r>
              <a:rPr lang="ru-RU" baseline="0" dirty="0" smtClean="0"/>
              <a:t> перекрестков была создана карта для эмулятора на которой были </a:t>
            </a:r>
            <a:r>
              <a:rPr lang="ru-RU" baseline="0" dirty="0" err="1" smtClean="0"/>
              <a:t>расставленны</a:t>
            </a:r>
            <a:r>
              <a:rPr lang="ru-RU" baseline="0" dirty="0" smtClean="0"/>
              <a:t> знаки на каждом перекрестке, так чтобы их было видно и так чтобы и можно было </a:t>
            </a:r>
            <a:r>
              <a:rPr lang="ru-RU" baseline="0" dirty="0" err="1" smtClean="0"/>
              <a:t>идентефицировать</a:t>
            </a:r>
            <a:r>
              <a:rPr lang="ru-RU" baseline="0" dirty="0" smtClean="0"/>
              <a:t> перекресток. </a:t>
            </a:r>
            <a:r>
              <a:rPr lang="ru-RU" baseline="0" dirty="0" err="1" smtClean="0"/>
              <a:t>Скрин</a:t>
            </a:r>
            <a:r>
              <a:rPr lang="ru-RU" baseline="0" dirty="0" smtClean="0"/>
              <a:t> перекрестка со знаками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5E2C8-E51C-40F3-9A72-4A3C3DEE508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92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Рассказать</a:t>
            </a:r>
            <a:r>
              <a:rPr lang="ru-RU" baseline="0" dirty="0" smtClean="0"/>
              <a:t> про добавление к </a:t>
            </a:r>
            <a:r>
              <a:rPr lang="ru-RU" baseline="0" dirty="0" err="1" smtClean="0"/>
              <a:t>пд</a:t>
            </a:r>
            <a:r>
              <a:rPr lang="ru-RU" baseline="0" dirty="0" smtClean="0"/>
              <a:t> регулятору угла.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5E2C8-E51C-40F3-9A72-4A3C3DEE508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889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Парсер</a:t>
            </a:r>
            <a:r>
              <a:rPr lang="ru-RU" dirty="0" smtClean="0"/>
              <a:t>, поиск пути, часть </a:t>
            </a:r>
            <a:r>
              <a:rPr lang="en-US" dirty="0" err="1" smtClean="0"/>
              <a:t>tcp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5E2C8-E51C-40F3-9A72-4A3C3DEE508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37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нумерация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5E2C8-E51C-40F3-9A72-4A3C3DEE508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93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7.gi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46" y="0"/>
            <a:ext cx="5192253" cy="5143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83518"/>
            <a:ext cx="896114" cy="85039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2085" cy="514349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" y="339502"/>
            <a:ext cx="3206503" cy="318516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" y="4229069"/>
            <a:ext cx="1655067" cy="50292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04362" y="1677263"/>
            <a:ext cx="4332104" cy="184740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 smtClean="0"/>
              <a:t>ОБРАЗЕЦ </a:t>
            </a:r>
            <a:br>
              <a:rPr lang="ru-RU" dirty="0" smtClean="0"/>
            </a:br>
            <a:r>
              <a:rPr lang="ru-RU" dirty="0" smtClean="0"/>
              <a:t>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51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47" b="5137"/>
          <a:stretch/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8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503636" y="3145904"/>
            <a:ext cx="2420563" cy="108012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rgbClr val="6DB53F"/>
                </a:solidFill>
                <a:latin typeface="Acrom ExtraBold" panose="00000900000000000000" pitchFamily="50" charset="-52"/>
              </a:defRPr>
            </a:lvl1pPr>
            <a:lvl2pPr marL="742950" indent="-285750"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0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503637" y="42363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5526"/>
            <a:ext cx="1990348" cy="6035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7774"/>
            <a:ext cx="307849" cy="30784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26456" y="2248774"/>
            <a:ext cx="5947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Acrom" pitchFamily="50" charset="-52"/>
              </a:rPr>
              <a:t>РОССИЯ, 630090, НОВОСИБИРСК, УЛ. ПИРОГОВА, 2</a:t>
            </a:r>
            <a:endParaRPr lang="en-US" sz="1600" dirty="0" smtClean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726456" y="3924074"/>
            <a:ext cx="2070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77" y="2787774"/>
            <a:ext cx="307849" cy="30784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632215" y="307580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787774"/>
            <a:ext cx="310897" cy="30784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274608" y="3075806"/>
            <a:ext cx="1653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1600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57032"/>
            <a:ext cx="966976" cy="966976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02376" y="3072368"/>
            <a:ext cx="2224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38443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7774"/>
            <a:ext cx="307849" cy="30784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26456" y="3924074"/>
            <a:ext cx="2070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77" y="2787774"/>
            <a:ext cx="307849" cy="30784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632215" y="307580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787774"/>
            <a:ext cx="310897" cy="30784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274608" y="3075806"/>
            <a:ext cx="1653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1600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57032"/>
            <a:ext cx="966976" cy="966976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02376" y="3072368"/>
            <a:ext cx="2224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726456" y="2269500"/>
            <a:ext cx="5073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RUSSIA</a:t>
            </a:r>
            <a:r>
              <a:rPr lang="ru-RU" sz="1600" dirty="0" smtClean="0">
                <a:solidFill>
                  <a:schemeClr val="bg1"/>
                </a:solidFill>
                <a:latin typeface="Acrom" pitchFamily="50" charset="-52"/>
              </a:rPr>
              <a:t>, 630090, </a:t>
            </a:r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NOVOSIBIRSK</a:t>
            </a:r>
            <a:r>
              <a:rPr lang="ru-RU" sz="1600" dirty="0" smtClean="0">
                <a:solidFill>
                  <a:schemeClr val="bg1"/>
                </a:solidFill>
                <a:latin typeface="Acrom" pitchFamily="50" charset="-52"/>
              </a:rPr>
              <a:t>, </a:t>
            </a:r>
            <a:r>
              <a:rPr lang="en-US" sz="1600" dirty="0" smtClean="0">
                <a:solidFill>
                  <a:schemeClr val="bg1"/>
                </a:solidFill>
                <a:latin typeface="Acrom" pitchFamily="50" charset="-52"/>
              </a:rPr>
              <a:t>PIROGOVA  STR.</a:t>
            </a:r>
            <a:r>
              <a:rPr lang="ru-RU" sz="1600" dirty="0" smtClean="0">
                <a:solidFill>
                  <a:schemeClr val="bg1"/>
                </a:solidFill>
                <a:latin typeface="Acrom" pitchFamily="50" charset="-52"/>
              </a:rPr>
              <a:t>, 2</a:t>
            </a:r>
            <a:endParaRPr lang="en-US" sz="1600" dirty="0" smtClean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9" name="Picture 2" descr="D:\Users\Admin\Downloads\Attachments_fill.rg@gmail.com_2016-10-19_22-56-06\logo_white_eng.pn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557032"/>
            <a:ext cx="1823890" cy="684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134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46" y="0"/>
            <a:ext cx="5192253" cy="5143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83518"/>
            <a:ext cx="896114" cy="85039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2085" cy="51434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04362" y="1677263"/>
            <a:ext cx="4332104" cy="184740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 smtClean="0"/>
              <a:t>ОБРАЗЕЦ </a:t>
            </a:r>
            <a:br>
              <a:rPr lang="ru-RU" dirty="0" smtClean="0"/>
            </a:br>
            <a:r>
              <a:rPr lang="ru-RU" dirty="0" smtClean="0"/>
              <a:t>ЗАГОЛОВКА</a:t>
            </a:r>
            <a:endParaRPr lang="ru-RU" dirty="0"/>
          </a:p>
        </p:txBody>
      </p:sp>
      <p:pic>
        <p:nvPicPr>
          <p:cNvPr id="8" name="Picture 3" descr="D:\Users\Admin\Downloads\Attachments_fill.rg@gmail.com_2016-10-19_22-56-06\star_eng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4126" y="353492"/>
            <a:ext cx="3216275" cy="3154363"/>
          </a:xfrm>
          <a:prstGeom prst="rect">
            <a:avLst/>
          </a:prstGeom>
          <a:noFill/>
        </p:spPr>
      </p:pic>
      <p:pic>
        <p:nvPicPr>
          <p:cNvPr id="9" name="Picture 2" descr="D:\Users\Admin\Downloads\Attachments_fill.rg@gmail.com_2016-10-19_22-56-06\logo_white_eng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2048" y="4227934"/>
            <a:ext cx="1224136" cy="459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584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sp>
        <p:nvSpPr>
          <p:cNvPr id="38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40" name="Текст 39"/>
          <p:cNvSpPr>
            <a:spLocks noGrp="1"/>
          </p:cNvSpPr>
          <p:nvPr>
            <p:ph type="body" sz="quarter" idx="11"/>
          </p:nvPr>
        </p:nvSpPr>
        <p:spPr>
          <a:xfrm>
            <a:off x="350838" y="2066925"/>
            <a:ext cx="7605712" cy="2305050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6"/>
              </a:buBlip>
              <a:defRPr sz="2000"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6"/>
              </a:buBlip>
              <a:defRPr sz="1800"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6"/>
              </a:buBlip>
              <a:defRPr sz="1600"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5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84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текст,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sp>
        <p:nvSpPr>
          <p:cNvPr id="18" name="Рисунок 17"/>
          <p:cNvSpPr>
            <a:spLocks noGrp="1"/>
          </p:cNvSpPr>
          <p:nvPr>
            <p:ph type="pic" sz="quarter" idx="10"/>
          </p:nvPr>
        </p:nvSpPr>
        <p:spPr>
          <a:xfrm>
            <a:off x="4572000" y="1203325"/>
            <a:ext cx="4572000" cy="3384550"/>
          </a:xfrm>
        </p:spPr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-1"/>
            <a:ext cx="9141292" cy="5143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sp>
        <p:nvSpPr>
          <p:cNvPr id="16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9" name="Текст 39"/>
          <p:cNvSpPr>
            <a:spLocks noGrp="1"/>
          </p:cNvSpPr>
          <p:nvPr>
            <p:ph type="body" sz="quarter" idx="11"/>
          </p:nvPr>
        </p:nvSpPr>
        <p:spPr>
          <a:xfrm>
            <a:off x="350838" y="2066925"/>
            <a:ext cx="3933130" cy="2305050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6"/>
              </a:buBlip>
              <a:defRPr sz="2000"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6"/>
              </a:buBlip>
              <a:defRPr sz="1800"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6"/>
              </a:buBlip>
              <a:defRPr sz="1600"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20" name="Текст 37"/>
          <p:cNvSpPr>
            <a:spLocks noGrp="1"/>
          </p:cNvSpPr>
          <p:nvPr>
            <p:ph type="body" sz="quarter" idx="12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338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5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445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-1"/>
            <a:ext cx="9141292" cy="5143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sp>
        <p:nvSpPr>
          <p:cNvPr id="16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924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3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текст на зелено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41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rgbClr val="262626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42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43" name="Текст 39"/>
          <p:cNvSpPr>
            <a:spLocks noGrp="1"/>
          </p:cNvSpPr>
          <p:nvPr>
            <p:ph type="body" sz="quarter" idx="11"/>
          </p:nvPr>
        </p:nvSpPr>
        <p:spPr>
          <a:xfrm>
            <a:off x="350838" y="2066925"/>
            <a:ext cx="7605712" cy="2305050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7"/>
              </a:buBlip>
              <a:defRPr sz="20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7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7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7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7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97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8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351237" y="40839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4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sp>
        <p:nvSpPr>
          <p:cNvPr id="13" name="Текст 39"/>
          <p:cNvSpPr>
            <a:spLocks noGrp="1"/>
          </p:cNvSpPr>
          <p:nvPr>
            <p:ph type="body" sz="quarter" idx="13" hasCustomPrompt="1"/>
          </p:nvPr>
        </p:nvSpPr>
        <p:spPr>
          <a:xfrm>
            <a:off x="3339569" y="40839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4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DDEC8-4D30-4DBA-9CB3-488035538497}" type="datetimeFigureOut">
              <a:rPr lang="ru-RU" smtClean="0"/>
              <a:pPr/>
              <a:t>23.08.2021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7D379-E9FC-461B-BB9F-A1805059B1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78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9" r:id="rId5"/>
    <p:sldLayoutId id="2147483660" r:id="rId6"/>
    <p:sldLayoutId id="2147483661" r:id="rId7"/>
    <p:sldLayoutId id="2147483655" r:id="rId8"/>
    <p:sldLayoutId id="2147483656" r:id="rId9"/>
    <p:sldLayoutId id="2147483657" r:id="rId10"/>
    <p:sldLayoutId id="2147483658" r:id="rId11"/>
    <p:sldLayoutId id="214748366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12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comments" Target="../comments/commen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Relationship Id="rId14" Type="http://schemas.openxmlformats.org/officeDocument/2006/relationships/image" Target="../media/image3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gif"/><Relationship Id="rId4" Type="http://schemas.openxmlformats.org/officeDocument/2006/relationships/image" Target="../media/image57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40.png"/><Relationship Id="rId5" Type="http://schemas.openxmlformats.org/officeDocument/2006/relationships/image" Target="../media/image13.png"/><Relationship Id="rId10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comments" Target="../comments/commen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56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sp>
        <p:nvSpPr>
          <p:cNvPr id="28" name="Google Shape;139;p1"/>
          <p:cNvSpPr/>
          <p:nvPr/>
        </p:nvSpPr>
        <p:spPr>
          <a:xfrm>
            <a:off x="774266" y="3451997"/>
            <a:ext cx="1486200" cy="359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40;p1"/>
          <p:cNvSpPr/>
          <p:nvPr/>
        </p:nvSpPr>
        <p:spPr>
          <a:xfrm>
            <a:off x="7243605" y="3399576"/>
            <a:ext cx="899100" cy="42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41;p1"/>
          <p:cNvSpPr/>
          <p:nvPr/>
        </p:nvSpPr>
        <p:spPr>
          <a:xfrm>
            <a:off x="63504" y="4103789"/>
            <a:ext cx="776100" cy="31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42;p1"/>
          <p:cNvSpPr/>
          <p:nvPr/>
        </p:nvSpPr>
        <p:spPr>
          <a:xfrm>
            <a:off x="5650581" y="3409351"/>
            <a:ext cx="1492500" cy="409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43;p1"/>
          <p:cNvSpPr/>
          <p:nvPr/>
        </p:nvSpPr>
        <p:spPr>
          <a:xfrm>
            <a:off x="871783" y="4132825"/>
            <a:ext cx="1390500" cy="256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44;p1"/>
          <p:cNvSpPr/>
          <p:nvPr/>
        </p:nvSpPr>
        <p:spPr>
          <a:xfrm>
            <a:off x="2343651" y="3367820"/>
            <a:ext cx="500100" cy="4926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45;p1"/>
          <p:cNvSpPr/>
          <p:nvPr/>
        </p:nvSpPr>
        <p:spPr>
          <a:xfrm>
            <a:off x="2925051" y="3414244"/>
            <a:ext cx="1201800" cy="348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46;p1"/>
          <p:cNvSpPr/>
          <p:nvPr/>
        </p:nvSpPr>
        <p:spPr>
          <a:xfrm>
            <a:off x="7004966" y="3998049"/>
            <a:ext cx="1053300" cy="5355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147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24243" y="4049907"/>
            <a:ext cx="1685090" cy="4814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48;p1"/>
          <p:cNvSpPr/>
          <p:nvPr/>
        </p:nvSpPr>
        <p:spPr>
          <a:xfrm>
            <a:off x="5790715" y="4061329"/>
            <a:ext cx="1121400" cy="4215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4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94346" y="4165398"/>
            <a:ext cx="1900145" cy="21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5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280576" y="3408643"/>
            <a:ext cx="1239809" cy="39397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51;p1"/>
          <p:cNvSpPr txBox="1"/>
          <p:nvPr/>
        </p:nvSpPr>
        <p:spPr>
          <a:xfrm>
            <a:off x="219604" y="1297092"/>
            <a:ext cx="87075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0" i="0" u="none" strike="noStrike" cap="none" dirty="0">
                <a:solidFill>
                  <a:srgbClr val="7030A0"/>
                </a:solidFill>
                <a:latin typeface="Acrom" panose="00000500000000000000" pitchFamily="50" charset="-52"/>
                <a:ea typeface="Arial"/>
                <a:cs typeface="Arial"/>
                <a:sym typeface="Arial"/>
              </a:rPr>
              <a:t>V Летняя школа инженерных проектов лаборатории НГУ «</a:t>
            </a:r>
            <a:r>
              <a:rPr lang="ru-RU" sz="1700" b="0" i="0" u="none" strike="noStrike" cap="none" dirty="0" err="1">
                <a:solidFill>
                  <a:srgbClr val="7030A0"/>
                </a:solidFill>
                <a:latin typeface="Acrom" panose="00000500000000000000" pitchFamily="50" charset="-52"/>
                <a:ea typeface="Arial"/>
                <a:cs typeface="Arial"/>
                <a:sym typeface="Arial"/>
              </a:rPr>
              <a:t>Инжевика</a:t>
            </a:r>
            <a:r>
              <a:rPr lang="ru-RU" sz="1700" b="0" i="0" u="none" strike="noStrike" cap="none" dirty="0">
                <a:solidFill>
                  <a:srgbClr val="7030A0"/>
                </a:solidFill>
                <a:latin typeface="Acrom" panose="00000500000000000000" pitchFamily="50" charset="-52"/>
                <a:ea typeface="Arial"/>
                <a:cs typeface="Arial"/>
                <a:sym typeface="Arial"/>
              </a:rPr>
              <a:t>» </a:t>
            </a:r>
            <a:endParaRPr sz="1700" b="0" i="0" u="none" strike="noStrike" cap="none" dirty="0">
              <a:solidFill>
                <a:srgbClr val="7030A0"/>
              </a:solidFill>
              <a:latin typeface="Acrom" panose="00000500000000000000" pitchFamily="50" charset="-52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ru-RU" sz="4400" b="0" i="0" u="none" strike="noStrike" cap="none" dirty="0" smtClean="0">
              <a:solidFill>
                <a:srgbClr val="7030A0"/>
              </a:solidFill>
              <a:latin typeface="Acrom" panose="00000500000000000000" pitchFamily="50" charset="-52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4000" dirty="0" smtClean="0">
                <a:solidFill>
                  <a:srgbClr val="7030A0"/>
                </a:solidFill>
                <a:latin typeface="Acrom Bold" panose="00000800000000000000" pitchFamily="50" charset="-52"/>
                <a:ea typeface="Arial"/>
                <a:cs typeface="Arial"/>
                <a:sym typeface="Arial"/>
              </a:rPr>
              <a:t>Проект </a:t>
            </a:r>
            <a:r>
              <a:rPr lang="en-US" sz="4000" dirty="0" smtClean="0">
                <a:solidFill>
                  <a:srgbClr val="7030A0"/>
                </a:solidFill>
                <a:latin typeface="Acrom Bold" panose="00000800000000000000" pitchFamily="50" charset="-52"/>
                <a:ea typeface="Arial"/>
                <a:cs typeface="Arial"/>
                <a:sym typeface="Arial"/>
              </a:rPr>
              <a:t>“</a:t>
            </a:r>
            <a:r>
              <a:rPr lang="ru-RU" sz="4000" dirty="0" smtClean="0">
                <a:solidFill>
                  <a:srgbClr val="7030A0"/>
                </a:solidFill>
                <a:latin typeface="Acrom Bold" panose="00000800000000000000" pitchFamily="50" charset="-52"/>
                <a:ea typeface="Arial"/>
                <a:cs typeface="Arial"/>
                <a:sym typeface="Arial"/>
              </a:rPr>
              <a:t>Такси</a:t>
            </a:r>
            <a:r>
              <a:rPr lang="en-US" sz="4000" dirty="0" smtClean="0">
                <a:solidFill>
                  <a:srgbClr val="7030A0"/>
                </a:solidFill>
                <a:latin typeface="Acrom Bold" panose="00000800000000000000" pitchFamily="50" charset="-52"/>
                <a:ea typeface="Arial"/>
                <a:cs typeface="Arial"/>
                <a:sym typeface="Arial"/>
              </a:rPr>
              <a:t>”</a:t>
            </a:r>
            <a:endParaRPr sz="2000" b="0" i="0" u="none" strike="noStrike" cap="none" dirty="0">
              <a:solidFill>
                <a:srgbClr val="000000"/>
              </a:solidFill>
              <a:latin typeface="Acrom Bold" panose="00000800000000000000" pitchFamily="50" charset="-52"/>
              <a:ea typeface="Arial"/>
              <a:cs typeface="Arial"/>
              <a:sym typeface="Arial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9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9" y="1088458"/>
            <a:ext cx="7306950" cy="356477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621688" y="1088458"/>
            <a:ext cx="11233248" cy="35647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00" y="1184086"/>
            <a:ext cx="7380312" cy="346914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79795" y="1088458"/>
            <a:ext cx="19086692" cy="356477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" y="0"/>
            <a:ext cx="9141293" cy="5143500"/>
          </a:xfrm>
          <a:prstGeom prst="rect">
            <a:avLst/>
          </a:prstGeom>
        </p:spPr>
      </p:pic>
      <p:sp>
        <p:nvSpPr>
          <p:cNvPr id="8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 smtClean="0">
                <a:solidFill>
                  <a:schemeClr val="bg1"/>
                </a:solidFill>
                <a:latin typeface="Acrom ExtraBold" panose="00000900000000000000" pitchFamily="50" charset="-52"/>
              </a:rPr>
              <a:t>ПОЛЬЗОВАТЕЛЬСКИЙ ИНТЕРФЕЙС</a:t>
            </a:r>
            <a:endParaRPr lang="ru-RU" sz="1800" dirty="0">
              <a:solidFill>
                <a:schemeClr val="bg1"/>
              </a:solidFill>
              <a:latin typeface="Acrom ExtraBold" panose="00000900000000000000" pitchFamily="50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13" name="Заголовок 5"/>
          <p:cNvSpPr txBox="1">
            <a:spLocks/>
          </p:cNvSpPr>
          <p:nvPr/>
        </p:nvSpPr>
        <p:spPr>
          <a:xfrm>
            <a:off x="8321496" y="-51018"/>
            <a:ext cx="864096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Acrom" panose="00000500000000000000" pitchFamily="50" charset="-52"/>
              </a:rPr>
              <a:t>10</a:t>
            </a:r>
            <a:r>
              <a:rPr lang="en-US" sz="1600" dirty="0" smtClean="0">
                <a:latin typeface="Acrom" panose="00000500000000000000" pitchFamily="50" charset="-52"/>
              </a:rPr>
              <a:t>/12</a:t>
            </a:r>
            <a:endParaRPr lang="ru-RU" sz="1600" dirty="0">
              <a:latin typeface="Acrom" panose="00000500000000000000" pitchFamily="50" charset="-52"/>
            </a:endParaRPr>
          </a:p>
        </p:txBody>
      </p:sp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358"/>
            <a:ext cx="1341861" cy="4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Рисунок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5763" y="1440635"/>
            <a:ext cx="6623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 smtClean="0">
                <a:solidFill>
                  <a:srgbClr val="6BB540"/>
                </a:solidFill>
                <a:latin typeface="Acrom ExtraBold" pitchFamily="50" charset="-52"/>
              </a:rPr>
              <a:t>6</a:t>
            </a:r>
            <a:endParaRPr lang="en-US" sz="6000" dirty="0" smtClean="0">
              <a:solidFill>
                <a:srgbClr val="6BB540"/>
              </a:solidFill>
              <a:latin typeface="Acrom ExtraBold" pitchFamily="50" charset="-5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143" y="2230982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учащихся</a:t>
            </a: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crom Bold" pitchFamily="50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857" y="2800548"/>
            <a:ext cx="675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 smtClean="0">
                <a:solidFill>
                  <a:srgbClr val="6BB540"/>
                </a:solidFill>
                <a:latin typeface="Acrom ExtraBold" pitchFamily="50" charset="-52"/>
              </a:rPr>
              <a:t>2</a:t>
            </a:r>
            <a:endParaRPr lang="en-US" sz="6000" dirty="0" smtClean="0">
              <a:solidFill>
                <a:srgbClr val="6BB540"/>
              </a:solidFill>
              <a:latin typeface="Acrom ExtraBold" pitchFamily="50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985" y="2448434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Булыкин</a:t>
            </a:r>
            <a:endParaRPr lang="ru-RU" sz="800" dirty="0" smtClean="0">
              <a:solidFill>
                <a:schemeClr val="tx1">
                  <a:lumMod val="85000"/>
                  <a:lumOff val="15000"/>
                </a:schemeClr>
              </a:solidFill>
              <a:latin typeface="Acrom Bold" pitchFamily="50" charset="-52"/>
            </a:endParaRPr>
          </a:p>
          <a:p>
            <a:pPr algn="ctr"/>
            <a:r>
              <a:rPr lang="ru-RU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Сергей</a:t>
            </a:r>
            <a:endParaRPr lang="en-US" sz="800" dirty="0" smtClean="0">
              <a:solidFill>
                <a:schemeClr val="tx1">
                  <a:lumMod val="85000"/>
                  <a:lumOff val="15000"/>
                </a:schemeClr>
              </a:solidFill>
              <a:latin typeface="Acrom Bold" pitchFamily="50" charset="-5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40205" y="2457032"/>
            <a:ext cx="761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Гурских</a:t>
            </a:r>
          </a:p>
          <a:p>
            <a:pPr algn="ctr"/>
            <a:r>
              <a:rPr lang="ru-RU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Владислав</a:t>
            </a:r>
            <a:endParaRPr lang="en-US" sz="800" dirty="0" smtClean="0">
              <a:solidFill>
                <a:schemeClr val="tx1">
                  <a:lumMod val="85000"/>
                  <a:lumOff val="15000"/>
                </a:schemeClr>
              </a:solidFill>
              <a:latin typeface="Acrom Bold" pitchFamily="50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7436" y="2448434"/>
            <a:ext cx="583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Куклин</a:t>
            </a:r>
          </a:p>
          <a:p>
            <a:pPr algn="ctr"/>
            <a:r>
              <a:rPr lang="ru-RU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Павел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8096" y="2432859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Суркова</a:t>
            </a:r>
          </a:p>
          <a:p>
            <a:pPr algn="ctr"/>
            <a:r>
              <a:rPr lang="ru-RU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Анастасия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47942" y="2489345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Гладышев </a:t>
            </a:r>
          </a:p>
          <a:p>
            <a:pPr algn="ctr"/>
            <a:r>
              <a:rPr lang="ru-RU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Михаил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53451" y="2440675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Ерощенко</a:t>
            </a:r>
            <a:endParaRPr lang="ru-RU" sz="800" dirty="0">
              <a:solidFill>
                <a:schemeClr val="tx1">
                  <a:lumMod val="85000"/>
                  <a:lumOff val="15000"/>
                </a:schemeClr>
              </a:solidFill>
              <a:latin typeface="Acrom Bold" pitchFamily="50" charset="-52"/>
            </a:endParaRPr>
          </a:p>
          <a:p>
            <a:pPr algn="ctr"/>
            <a:r>
              <a:rPr lang="ru-RU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Артем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3052" y="2989061"/>
            <a:ext cx="1045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Acrom Bold" pitchFamily="50" charset="-52"/>
            </a:endParaRPr>
          </a:p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Илья </a:t>
            </a:r>
          </a:p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Горнев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Acrom Bold" pitchFamily="50" charset="-52"/>
            </a:endParaRPr>
          </a:p>
        </p:txBody>
      </p:sp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 smtClean="0">
                <a:solidFill>
                  <a:schemeClr val="bg1"/>
                </a:solidFill>
                <a:latin typeface="Acrom ExtraBold" panose="00000900000000000000" pitchFamily="50" charset="-52"/>
              </a:rPr>
              <a:t>КОМАНДА</a:t>
            </a:r>
            <a:endParaRPr lang="ru-RU" sz="1800" dirty="0">
              <a:solidFill>
                <a:schemeClr val="bg1"/>
              </a:solidFill>
              <a:latin typeface="Acrom ExtraBold" panose="00000900000000000000" pitchFamily="50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37" y="2526682"/>
            <a:ext cx="2021731" cy="2101603"/>
          </a:xfrm>
          <a:prstGeom prst="rect">
            <a:avLst/>
          </a:prstGeom>
        </p:spPr>
      </p:pic>
      <p:sp>
        <p:nvSpPr>
          <p:cNvPr id="39" name="Заголовок 5"/>
          <p:cNvSpPr txBox="1">
            <a:spLocks/>
          </p:cNvSpPr>
          <p:nvPr/>
        </p:nvSpPr>
        <p:spPr>
          <a:xfrm>
            <a:off x="8172400" y="-31915"/>
            <a:ext cx="955099" cy="3407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Acrom" panose="00000500000000000000" pitchFamily="50" charset="-52"/>
              </a:rPr>
              <a:t>11/12</a:t>
            </a:r>
            <a:endParaRPr lang="ru-RU" sz="1600" dirty="0">
              <a:latin typeface="Acrom" panose="00000500000000000000" pitchFamily="50" charset="-5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1143" y="3577483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преподавателя</a:t>
            </a: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crom Bold" pitchFamily="50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91" y="1231891"/>
            <a:ext cx="1403019" cy="1457634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558" y="1216904"/>
            <a:ext cx="1447631" cy="150398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39" y="1216904"/>
            <a:ext cx="1455089" cy="151173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631206" y="2993894"/>
            <a:ext cx="1191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Acrom Bold" pitchFamily="50" charset="-52"/>
            </a:endParaRPr>
          </a:p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Иван </a:t>
            </a:r>
          </a:p>
          <a:p>
            <a:r>
              <a:rPr lang="ru-RU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itchFamily="50" charset="-52"/>
              </a:rPr>
              <a:t>Кутенев</a:t>
            </a:r>
            <a:endParaRPr lang="ru-RU" dirty="0" smtClean="0">
              <a:solidFill>
                <a:schemeClr val="tx1">
                  <a:lumMod val="85000"/>
                  <a:lumOff val="15000"/>
                </a:schemeClr>
              </a:solidFill>
              <a:latin typeface="Acrom Bold" pitchFamily="50" charset="-52"/>
            </a:endParaRPr>
          </a:p>
        </p:txBody>
      </p:sp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358"/>
            <a:ext cx="1341861" cy="4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31" y="2613240"/>
            <a:ext cx="1928485" cy="192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2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 РАБОТЫ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51236" y="1419622"/>
            <a:ext cx="84692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crom" panose="00000500000000000000" pitchFamily="50" charset="-52"/>
              </a:rPr>
              <a:t>	Мы </a:t>
            </a:r>
            <a:r>
              <a:rPr lang="ru-RU" dirty="0" smtClean="0">
                <a:latin typeface="Acrom" panose="00000500000000000000" pitchFamily="50" charset="-52"/>
              </a:rPr>
              <a:t>создали прототип приложения для организации и управления движением беспилотного такси, разработали протокол обмена данными между модулями, алгоритм управления такси на дороги и поиска пути, а также пользовательски</a:t>
            </a:r>
            <a:r>
              <a:rPr lang="ru-RU" dirty="0" smtClean="0">
                <a:latin typeface="Acrom" panose="00000500000000000000" pitchFamily="50" charset="-52"/>
              </a:rPr>
              <a:t>й интерфейс. </a:t>
            </a:r>
            <a:r>
              <a:rPr lang="ru-RU" dirty="0">
                <a:latin typeface="Acrom" panose="00000500000000000000" pitchFamily="50" charset="-52"/>
              </a:rPr>
              <a:t>	</a:t>
            </a:r>
            <a:endParaRPr lang="ru-RU" dirty="0" smtClean="0">
              <a:latin typeface="Acrom" panose="00000500000000000000" pitchFamily="50" charset="-52"/>
            </a:endParaRPr>
          </a:p>
          <a:p>
            <a:endParaRPr lang="ru-RU" dirty="0">
              <a:latin typeface="Acrom ExtraBold" panose="00000900000000000000" pitchFamily="50" charset="-52"/>
            </a:endParaRPr>
          </a:p>
        </p:txBody>
      </p:sp>
      <p:sp>
        <p:nvSpPr>
          <p:cNvPr id="20" name="Заголовок 5"/>
          <p:cNvSpPr txBox="1">
            <a:spLocks/>
          </p:cNvSpPr>
          <p:nvPr/>
        </p:nvSpPr>
        <p:spPr>
          <a:xfrm>
            <a:off x="8325941" y="-13618"/>
            <a:ext cx="864096" cy="2978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latin typeface="Acrom" panose="00000500000000000000" pitchFamily="50" charset="-52"/>
              </a:rPr>
              <a:t>12/12</a:t>
            </a:r>
            <a:endParaRPr lang="ru-RU" sz="1600" dirty="0">
              <a:latin typeface="Acrom" panose="00000500000000000000" pitchFamily="50" charset="-52"/>
            </a:endParaRP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358"/>
            <a:ext cx="1341861" cy="4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0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351237" y="718571"/>
            <a:ext cx="7750175" cy="369887"/>
          </a:xfrm>
        </p:spPr>
        <p:txBody>
          <a:bodyPr>
            <a:normAutofit/>
          </a:bodyPr>
          <a:lstStyle/>
          <a:p>
            <a:pPr algn="l"/>
            <a:r>
              <a:rPr lang="ru-RU" sz="1800" dirty="0" smtClean="0">
                <a:solidFill>
                  <a:schemeClr val="bg1"/>
                </a:solidFill>
                <a:latin typeface="Acrom ExtraBold" panose="00000900000000000000" pitchFamily="50" charset="-52"/>
              </a:rPr>
              <a:t>АКТУАЛЬНОСТЬ</a:t>
            </a:r>
            <a:endParaRPr lang="ru-RU" sz="1800" dirty="0">
              <a:solidFill>
                <a:schemeClr val="bg1"/>
              </a:solidFill>
              <a:latin typeface="Acrom ExtraBold" panose="00000900000000000000" pitchFamily="50" charset="-52"/>
            </a:endParaRPr>
          </a:p>
        </p:txBody>
      </p:sp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358"/>
            <a:ext cx="1341861" cy="4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Заголовок 5"/>
          <p:cNvSpPr txBox="1">
            <a:spLocks/>
          </p:cNvSpPr>
          <p:nvPr/>
        </p:nvSpPr>
        <p:spPr>
          <a:xfrm>
            <a:off x="351237" y="1195114"/>
            <a:ext cx="8230492" cy="2185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 smtClean="0">
                <a:latin typeface="Acrom" panose="00000500000000000000" pitchFamily="50" charset="-52"/>
              </a:rPr>
              <a:t>Для беспилотных автомобилей, требуются </a:t>
            </a:r>
            <a:r>
              <a:rPr lang="ru-RU" sz="1800" dirty="0">
                <a:latin typeface="Acrom" panose="00000500000000000000" pitchFamily="50" charset="-52"/>
              </a:rPr>
              <a:t>системы </a:t>
            </a:r>
            <a:r>
              <a:rPr lang="ru-RU" sz="1800" dirty="0" smtClean="0">
                <a:latin typeface="Acrom" panose="00000500000000000000" pitchFamily="50" charset="-52"/>
              </a:rPr>
              <a:t>координации, поэтому </a:t>
            </a:r>
            <a:r>
              <a:rPr lang="ru-RU" sz="1800" dirty="0">
                <a:latin typeface="Acrom" panose="00000500000000000000" pitchFamily="50" charset="-52"/>
              </a:rPr>
              <a:t>мы разрабатываем систему, управляющую и координирующую </a:t>
            </a:r>
            <a:r>
              <a:rPr lang="ru-RU" sz="1800" dirty="0" smtClean="0">
                <a:latin typeface="Acrom" panose="00000500000000000000" pitchFamily="50" charset="-52"/>
              </a:rPr>
              <a:t>такси.</a:t>
            </a:r>
            <a:endParaRPr lang="ru-RU" sz="1800" dirty="0">
              <a:latin typeface="Acrom" panose="00000500000000000000" pitchFamily="50" charset="-52"/>
            </a:endParaRPr>
          </a:p>
          <a:p>
            <a:pPr algn="l"/>
            <a:r>
              <a:rPr lang="ru-RU" sz="1800" dirty="0">
                <a:latin typeface="Acrom" panose="00000500000000000000" pitchFamily="50" charset="-52"/>
              </a:rPr>
              <a:t>  Для решения </a:t>
            </a:r>
            <a:r>
              <a:rPr lang="ru-RU" sz="1800" dirty="0" smtClean="0">
                <a:latin typeface="Acrom" panose="00000500000000000000" pitchFamily="50" charset="-52"/>
              </a:rPr>
              <a:t>мы используем </a:t>
            </a:r>
            <a:r>
              <a:rPr lang="ru-RU" sz="1800" dirty="0">
                <a:latin typeface="Acrom" panose="00000500000000000000" pitchFamily="50" charset="-52"/>
              </a:rPr>
              <a:t>имитатор тренажера </a:t>
            </a:r>
            <a:r>
              <a:rPr lang="ru-RU" sz="1800" dirty="0" err="1">
                <a:latin typeface="Acrom" panose="00000500000000000000" pitchFamily="50" charset="-52"/>
              </a:rPr>
              <a:t>Duckietown</a:t>
            </a:r>
            <a:r>
              <a:rPr lang="ru-RU" sz="1800" dirty="0">
                <a:latin typeface="Acrom" panose="00000500000000000000" pitchFamily="50" charset="-52"/>
              </a:rPr>
              <a:t>, который предназначен для разработки алгоритмов управления автономными </a:t>
            </a:r>
            <a:r>
              <a:rPr lang="ru-RU" sz="1800" dirty="0" smtClean="0">
                <a:latin typeface="Acrom" panose="00000500000000000000" pitchFamily="50" charset="-52"/>
              </a:rPr>
              <a:t>роботами, оснащенными камерой.</a:t>
            </a:r>
            <a:endParaRPr lang="ru-RU" sz="1800" dirty="0">
              <a:latin typeface="Acrom" panose="00000500000000000000" pitchFamily="50" charset="-52"/>
            </a:endParaRPr>
          </a:p>
        </p:txBody>
      </p:sp>
      <p:sp>
        <p:nvSpPr>
          <p:cNvPr id="12" name="Заголовок 5"/>
          <p:cNvSpPr txBox="1">
            <a:spLocks/>
          </p:cNvSpPr>
          <p:nvPr/>
        </p:nvSpPr>
        <p:spPr>
          <a:xfrm>
            <a:off x="8581729" y="-76242"/>
            <a:ext cx="667067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Acrom" panose="00000500000000000000" pitchFamily="50" charset="-52"/>
              </a:rPr>
              <a:t>2</a:t>
            </a:r>
            <a:r>
              <a:rPr lang="en-US" sz="1600" dirty="0" smtClean="0">
                <a:latin typeface="Acrom" panose="00000500000000000000" pitchFamily="50" charset="-52"/>
              </a:rPr>
              <a:t>/12</a:t>
            </a:r>
            <a:endParaRPr lang="ru-RU" sz="1600" dirty="0">
              <a:latin typeface="Acrom" panose="00000500000000000000" pitchFamily="50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7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351237" y="718571"/>
            <a:ext cx="7750175" cy="369887"/>
          </a:xfrm>
        </p:spPr>
        <p:txBody>
          <a:bodyPr>
            <a:normAutofit/>
          </a:bodyPr>
          <a:lstStyle/>
          <a:p>
            <a:pPr algn="l"/>
            <a:r>
              <a:rPr lang="ru-RU" sz="1800" dirty="0" smtClean="0">
                <a:solidFill>
                  <a:schemeClr val="bg1"/>
                </a:solidFill>
                <a:latin typeface="Acrom ExtraBold" panose="00000900000000000000" pitchFamily="50" charset="-52"/>
              </a:rPr>
              <a:t>Цель и задачи</a:t>
            </a:r>
            <a:endParaRPr lang="ru-RU" sz="1800" dirty="0">
              <a:solidFill>
                <a:schemeClr val="bg1"/>
              </a:solidFill>
              <a:latin typeface="Acrom ExtraBold" panose="00000900000000000000" pitchFamily="50" charset="-52"/>
            </a:endParaRPr>
          </a:p>
        </p:txBody>
      </p:sp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358"/>
            <a:ext cx="1341861" cy="4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6" y="1906311"/>
            <a:ext cx="432817" cy="3747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2532185"/>
            <a:ext cx="432817" cy="3747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53" y="1941114"/>
            <a:ext cx="432048" cy="374035"/>
          </a:xfrm>
          <a:prstGeom prst="rect">
            <a:avLst/>
          </a:prstGeom>
        </p:spPr>
      </p:pic>
      <p:sp>
        <p:nvSpPr>
          <p:cNvPr id="14" name="Заголовок 5"/>
          <p:cNvSpPr txBox="1">
            <a:spLocks/>
          </p:cNvSpPr>
          <p:nvPr/>
        </p:nvSpPr>
        <p:spPr>
          <a:xfrm>
            <a:off x="275358" y="1336164"/>
            <a:ext cx="8729740" cy="449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 smtClean="0">
                <a:latin typeface="Acrom ExtraBold" panose="00000900000000000000" pitchFamily="50" charset="-52"/>
              </a:rPr>
              <a:t>Цель</a:t>
            </a:r>
            <a:r>
              <a:rPr lang="en-US" sz="1800" dirty="0" smtClean="0">
                <a:latin typeface="Acrom ExtraBold" panose="00000900000000000000" pitchFamily="50" charset="-52"/>
              </a:rPr>
              <a:t>: </a:t>
            </a:r>
            <a:r>
              <a:rPr lang="ru-RU" sz="1800" dirty="0" smtClean="0">
                <a:latin typeface="Acrom" panose="00000500000000000000" pitchFamily="50" charset="-52"/>
              </a:rPr>
              <a:t>С</a:t>
            </a:r>
            <a:r>
              <a:rPr lang="ru-RU" sz="1800" dirty="0" smtClean="0">
                <a:latin typeface="Acrom" panose="00000500000000000000" pitchFamily="50" charset="-52"/>
              </a:rPr>
              <a:t>оздать </a:t>
            </a:r>
            <a:r>
              <a:rPr lang="ru-RU" sz="1800" dirty="0">
                <a:latin typeface="Acrom" panose="00000500000000000000" pitchFamily="50" charset="-52"/>
              </a:rPr>
              <a:t>прототип приложения для организации и управления движением беспилотного </a:t>
            </a:r>
            <a:r>
              <a:rPr lang="ru-RU" sz="1800" dirty="0" smtClean="0">
                <a:latin typeface="Acrom" panose="00000500000000000000" pitchFamily="50" charset="-52"/>
              </a:rPr>
              <a:t>такси.</a:t>
            </a:r>
            <a:endParaRPr lang="ru-RU" sz="1800" dirty="0">
              <a:latin typeface="Acrom ExtraBold" panose="00000900000000000000" pitchFamily="50" charset="-5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600" y="2769026"/>
            <a:ext cx="40952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crom" panose="00000500000000000000" pitchFamily="50" charset="-52"/>
              </a:rPr>
              <a:t>- </a:t>
            </a:r>
            <a:r>
              <a:rPr lang="ru-RU" dirty="0" smtClean="0">
                <a:latin typeface="Acrom" panose="00000500000000000000" pitchFamily="50" charset="-52"/>
              </a:rPr>
              <a:t>протокол обмена данными между модулями</a:t>
            </a:r>
          </a:p>
          <a:p>
            <a:r>
              <a:rPr lang="en-US" dirty="0" smtClean="0">
                <a:latin typeface="Acrom" panose="00000500000000000000" pitchFamily="50" charset="-52"/>
              </a:rPr>
              <a:t>-</a:t>
            </a:r>
            <a:r>
              <a:rPr lang="ru-RU" dirty="0" smtClean="0">
                <a:latin typeface="Acrom" panose="00000500000000000000" pitchFamily="50" charset="-52"/>
              </a:rPr>
              <a:t> алгоритм управления такси на дороге</a:t>
            </a:r>
          </a:p>
          <a:p>
            <a:r>
              <a:rPr lang="en-US" dirty="0" smtClean="0">
                <a:latin typeface="Acrom" panose="00000500000000000000" pitchFamily="50" charset="-52"/>
              </a:rPr>
              <a:t>-</a:t>
            </a:r>
            <a:r>
              <a:rPr lang="ru-RU" dirty="0" smtClean="0">
                <a:latin typeface="Acrom" panose="00000500000000000000" pitchFamily="50" charset="-52"/>
              </a:rPr>
              <a:t> алгоритм поиска пути </a:t>
            </a:r>
          </a:p>
          <a:p>
            <a:r>
              <a:rPr lang="en-US" dirty="0" smtClean="0">
                <a:latin typeface="Acrom" panose="00000500000000000000" pitchFamily="50" charset="-52"/>
              </a:rPr>
              <a:t>-</a:t>
            </a:r>
            <a:r>
              <a:rPr lang="ru-RU" dirty="0" smtClean="0">
                <a:latin typeface="Acrom" panose="00000500000000000000" pitchFamily="50" charset="-52"/>
              </a:rPr>
              <a:t> пользовательский интерфейс</a:t>
            </a:r>
            <a:endParaRPr lang="ru-RU" dirty="0">
              <a:latin typeface="Acrom" panose="00000500000000000000" pitchFamily="50" charset="-5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10899" y="1906311"/>
            <a:ext cx="3609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crom" panose="00000500000000000000" pitchFamily="50" charset="-52"/>
              </a:rPr>
              <a:t>Разработать прототип</a:t>
            </a:r>
            <a:endParaRPr lang="ru-RU" dirty="0" smtClean="0">
              <a:latin typeface="Acrom" panose="00000500000000000000" pitchFamily="50" charset="-52"/>
            </a:endParaRP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27582" y="1904228"/>
            <a:ext cx="2939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crom" panose="00000500000000000000" pitchFamily="50" charset="-52"/>
              </a:rPr>
              <a:t>Спроектировать архитектуру проекта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27582" y="253755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crom" panose="00000500000000000000" pitchFamily="50" charset="-52"/>
              </a:rPr>
              <a:t>Разработать</a:t>
            </a:r>
            <a:r>
              <a:rPr lang="en-US" dirty="0" smtClean="0">
                <a:latin typeface="Acrom" panose="00000500000000000000" pitchFamily="50" charset="-52"/>
              </a:rPr>
              <a:t>:</a:t>
            </a:r>
            <a:endParaRPr lang="ru-RU" dirty="0"/>
          </a:p>
        </p:txBody>
      </p:sp>
      <p:sp>
        <p:nvSpPr>
          <p:cNvPr id="16" name="Заголовок 5"/>
          <p:cNvSpPr txBox="1">
            <a:spLocks/>
          </p:cNvSpPr>
          <p:nvPr/>
        </p:nvSpPr>
        <p:spPr>
          <a:xfrm>
            <a:off x="8519266" y="-58593"/>
            <a:ext cx="667067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latin typeface="Acrom" panose="00000500000000000000" pitchFamily="50" charset="-52"/>
              </a:rPr>
              <a:t>3/12</a:t>
            </a:r>
            <a:endParaRPr lang="ru-RU" sz="1600" dirty="0">
              <a:latin typeface="Acrom" panose="00000500000000000000" pitchFamily="50" charset="-52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pic>
        <p:nvPicPr>
          <p:cNvPr id="3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358"/>
            <a:ext cx="1341861" cy="4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 smtClean="0">
                <a:solidFill>
                  <a:schemeClr val="bg1"/>
                </a:solidFill>
                <a:latin typeface="Acrom ExtraBold" panose="00000900000000000000" pitchFamily="50" charset="-52"/>
              </a:rPr>
              <a:t>Цель и задачи</a:t>
            </a:r>
            <a:endParaRPr lang="ru-RU" sz="1800" dirty="0">
              <a:solidFill>
                <a:schemeClr val="bg1"/>
              </a:solidFill>
              <a:latin typeface="Acrom ExtraBold" panose="00000900000000000000" pitchFamily="50" charset="-5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13" name="Заголовок 5"/>
          <p:cNvSpPr txBox="1">
            <a:spLocks/>
          </p:cNvSpPr>
          <p:nvPr/>
        </p:nvSpPr>
        <p:spPr>
          <a:xfrm>
            <a:off x="330004" y="2614765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crom Bold" panose="00000800000000000000" pitchFamily="50" charset="-52"/>
              </a:rPr>
              <a:t>Изучить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crom Bold" panose="00000800000000000000" pitchFamily="50" charset="-52"/>
              </a:rPr>
              <a:t>:</a:t>
            </a:r>
            <a:endParaRPr lang="ru-RU" sz="3600" dirty="0">
              <a:solidFill>
                <a:schemeClr val="tx1">
                  <a:lumMod val="75000"/>
                  <a:lumOff val="25000"/>
                </a:schemeClr>
              </a:solidFill>
              <a:latin typeface="Acrom Bold" panose="00000800000000000000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74" y="987574"/>
            <a:ext cx="6530973" cy="3760709"/>
          </a:xfrm>
          <a:prstGeom prst="rect">
            <a:avLst/>
          </a:prstGeom>
        </p:spPr>
      </p:pic>
      <p:sp>
        <p:nvSpPr>
          <p:cNvPr id="15" name="Заголовок 5"/>
          <p:cNvSpPr txBox="1">
            <a:spLocks/>
          </p:cNvSpPr>
          <p:nvPr/>
        </p:nvSpPr>
        <p:spPr>
          <a:xfrm>
            <a:off x="8460432" y="-61043"/>
            <a:ext cx="667067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Acrom" panose="00000500000000000000" pitchFamily="50" charset="-52"/>
              </a:rPr>
              <a:t>4</a:t>
            </a:r>
            <a:r>
              <a:rPr lang="en-US" sz="1600" dirty="0" smtClean="0">
                <a:latin typeface="Acrom" panose="00000500000000000000" pitchFamily="50" charset="-52"/>
              </a:rPr>
              <a:t>/12</a:t>
            </a:r>
            <a:endParaRPr lang="ru-RU" sz="1600" dirty="0">
              <a:latin typeface="Acrom" panose="00000500000000000000" pitchFamily="50" charset="-5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7" y="1635646"/>
            <a:ext cx="8280920" cy="23351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931790"/>
            <a:ext cx="504056" cy="68067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995686"/>
            <a:ext cx="380349" cy="669492"/>
          </a:xfrm>
          <a:prstGeom prst="rect">
            <a:avLst/>
          </a:prstGeom>
        </p:spPr>
      </p:pic>
      <p:sp>
        <p:nvSpPr>
          <p:cNvPr id="25" name="Заголовок 5"/>
          <p:cNvSpPr txBox="1">
            <a:spLocks/>
          </p:cNvSpPr>
          <p:nvPr/>
        </p:nvSpPr>
        <p:spPr>
          <a:xfrm>
            <a:off x="8460432" y="-61043"/>
            <a:ext cx="667067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Acrom" panose="00000500000000000000" pitchFamily="50" charset="-52"/>
              </a:rPr>
              <a:t>5</a:t>
            </a:r>
            <a:r>
              <a:rPr lang="en-US" sz="1600" dirty="0" smtClean="0">
                <a:latin typeface="Acrom" panose="00000500000000000000" pitchFamily="50" charset="-52"/>
              </a:rPr>
              <a:t>/12</a:t>
            </a:r>
            <a:endParaRPr lang="ru-RU" sz="1600" dirty="0">
              <a:latin typeface="Acrom" panose="00000500000000000000" pitchFamily="50" charset="-52"/>
            </a:endParaRPr>
          </a:p>
        </p:txBody>
      </p:sp>
      <p:sp>
        <p:nvSpPr>
          <p:cNvPr id="26" name="Заголовок 5"/>
          <p:cNvSpPr txBox="1">
            <a:spLocks/>
          </p:cNvSpPr>
          <p:nvPr/>
        </p:nvSpPr>
        <p:spPr>
          <a:xfrm>
            <a:off x="503548" y="3086823"/>
            <a:ext cx="4968552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crom" panose="00000500000000000000" pitchFamily="50" charset="-52"/>
              </a:rPr>
              <a:t>заказы</a:t>
            </a:r>
          </a:p>
          <a:p>
            <a:r>
              <a:rPr lang="ru-RU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crom" panose="00000500000000000000" pitchFamily="50" charset="-52"/>
              </a:rPr>
              <a:t> клиентов</a:t>
            </a:r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  <a:latin typeface="Acrom" panose="00000500000000000000" pitchFamily="50" charset="-52"/>
            </a:endParaRPr>
          </a:p>
        </p:txBody>
      </p:sp>
      <p:sp>
        <p:nvSpPr>
          <p:cNvPr id="27" name="Заголовок 5"/>
          <p:cNvSpPr txBox="1">
            <a:spLocks/>
          </p:cNvSpPr>
          <p:nvPr/>
        </p:nvSpPr>
        <p:spPr>
          <a:xfrm>
            <a:off x="3491880" y="2017892"/>
            <a:ext cx="4968552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crom" panose="00000500000000000000" pitchFamily="50" charset="-52"/>
              </a:rPr>
              <a:t>данные</a:t>
            </a:r>
          </a:p>
          <a:p>
            <a:r>
              <a:rPr lang="ru-RU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crom" panose="00000500000000000000" pitchFamily="50" charset="-52"/>
              </a:rPr>
              <a:t> навигации</a:t>
            </a:r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  <a:latin typeface="Acrom" panose="00000500000000000000" pitchFamily="50" charset="-52"/>
            </a:endParaRPr>
          </a:p>
        </p:txBody>
      </p:sp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358"/>
            <a:ext cx="1341861" cy="4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-20068" t="12063"/>
          <a:stretch/>
        </p:blipFill>
        <p:spPr>
          <a:xfrm>
            <a:off x="8063880" y="4371950"/>
            <a:ext cx="1080120" cy="771550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351238" y="-1100658"/>
            <a:ext cx="892898" cy="1015663"/>
            <a:chOff x="323528" y="3272631"/>
            <a:chExt cx="892898" cy="1015663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23528" y="3272631"/>
              <a:ext cx="55656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1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1581529" y="-1100658"/>
            <a:ext cx="859538" cy="1015663"/>
            <a:chOff x="356888" y="3272631"/>
            <a:chExt cx="859538" cy="1015663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0120" y="3272631"/>
              <a:ext cx="67518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2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2745100" y="-1100658"/>
            <a:ext cx="892898" cy="1015663"/>
            <a:chOff x="323528" y="3272631"/>
            <a:chExt cx="892898" cy="1015663"/>
          </a:xfrm>
        </p:grpSpPr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23528" y="3272631"/>
              <a:ext cx="6880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3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3959503" y="-1100658"/>
            <a:ext cx="875426" cy="1015663"/>
            <a:chOff x="341000" y="3272631"/>
            <a:chExt cx="875426" cy="1015663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41000" y="3272631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4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5168082" y="-1100658"/>
            <a:ext cx="863778" cy="1015663"/>
            <a:chOff x="352648" y="3272631"/>
            <a:chExt cx="863778" cy="1015663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52648" y="3272631"/>
              <a:ext cx="68480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5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6347541" y="-1100658"/>
            <a:ext cx="881250" cy="1015663"/>
            <a:chOff x="335176" y="3272631"/>
            <a:chExt cx="881250" cy="1015663"/>
          </a:xfrm>
        </p:grpSpPr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35176" y="3272631"/>
              <a:ext cx="66236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6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7566185" y="-1100658"/>
            <a:ext cx="859538" cy="1015663"/>
            <a:chOff x="356888" y="3272631"/>
            <a:chExt cx="859538" cy="101566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36314" y="3272631"/>
              <a:ext cx="62068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7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51238" y="716531"/>
            <a:ext cx="5000816" cy="369332"/>
          </a:xfrm>
        </p:spPr>
        <p:txBody>
          <a:bodyPr/>
          <a:lstStyle/>
          <a:p>
            <a:r>
              <a:rPr lang="en-US" dirty="0" smtClean="0"/>
              <a:t>TCP</a:t>
            </a:r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276688" y="1487279"/>
            <a:ext cx="2964273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crom" panose="00000500000000000000" pitchFamily="50" charset="-52"/>
              </a:rPr>
              <a:t>Используемый модуль</a:t>
            </a:r>
            <a:r>
              <a:rPr lang="en-US" dirty="0" smtClean="0">
                <a:latin typeface="Acrom" panose="00000500000000000000" pitchFamily="50" charset="-52"/>
              </a:rPr>
              <a:t>:</a:t>
            </a:r>
          </a:p>
          <a:p>
            <a:pPr algn="ctr"/>
            <a:r>
              <a:rPr lang="en-US" sz="2800" dirty="0" smtClean="0">
                <a:latin typeface="Acrom Bold" panose="00000800000000000000" pitchFamily="50" charset="-52"/>
              </a:rPr>
              <a:t>socket</a:t>
            </a:r>
            <a:endParaRPr lang="ru-RU" sz="2800" dirty="0">
              <a:latin typeface="Acrom Bold" panose="00000800000000000000" pitchFamily="50" charset="-52"/>
            </a:endParaRPr>
          </a:p>
        </p:txBody>
      </p:sp>
      <p:sp>
        <p:nvSpPr>
          <p:cNvPr id="35" name="Заголовок 5"/>
          <p:cNvSpPr txBox="1">
            <a:spLocks/>
          </p:cNvSpPr>
          <p:nvPr/>
        </p:nvSpPr>
        <p:spPr>
          <a:xfrm>
            <a:off x="8460432" y="-61043"/>
            <a:ext cx="667067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Acrom" panose="00000500000000000000" pitchFamily="50" charset="-52"/>
              </a:rPr>
              <a:t>6</a:t>
            </a:r>
            <a:r>
              <a:rPr lang="en-US" sz="1600" dirty="0" smtClean="0">
                <a:latin typeface="Acrom" panose="00000500000000000000" pitchFamily="50" charset="-52"/>
              </a:rPr>
              <a:t>/12</a:t>
            </a:r>
            <a:endParaRPr lang="ru-RU" sz="1600" dirty="0">
              <a:latin typeface="Acrom" panose="00000500000000000000" pitchFamily="50" charset="-52"/>
            </a:endParaRPr>
          </a:p>
        </p:txBody>
      </p:sp>
      <p:pic>
        <p:nvPicPr>
          <p:cNvPr id="36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358"/>
            <a:ext cx="1341861" cy="4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/>
          <p:cNvGrpSpPr/>
          <p:nvPr/>
        </p:nvGrpSpPr>
        <p:grpSpPr>
          <a:xfrm>
            <a:off x="351238" y="-1100658"/>
            <a:ext cx="892898" cy="1015663"/>
            <a:chOff x="323528" y="3272631"/>
            <a:chExt cx="892898" cy="1015663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23528" y="3272631"/>
              <a:ext cx="55656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1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1581529" y="-1100658"/>
            <a:ext cx="859538" cy="1015663"/>
            <a:chOff x="356888" y="3272631"/>
            <a:chExt cx="859538" cy="1015663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0120" y="3272631"/>
              <a:ext cx="67518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2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2745100" y="-1100658"/>
            <a:ext cx="892898" cy="1015663"/>
            <a:chOff x="323528" y="3272631"/>
            <a:chExt cx="892898" cy="1015663"/>
          </a:xfrm>
        </p:grpSpPr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23528" y="3272631"/>
              <a:ext cx="6880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3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3959503" y="-1100658"/>
            <a:ext cx="875426" cy="1015663"/>
            <a:chOff x="341000" y="3272631"/>
            <a:chExt cx="875426" cy="1015663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41000" y="3272631"/>
              <a:ext cx="6671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4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5168082" y="-1100658"/>
            <a:ext cx="863778" cy="1015663"/>
            <a:chOff x="352648" y="3272631"/>
            <a:chExt cx="863778" cy="1015663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52648" y="3272631"/>
              <a:ext cx="68480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5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28" name="Группа 27"/>
          <p:cNvGrpSpPr/>
          <p:nvPr/>
        </p:nvGrpSpPr>
        <p:grpSpPr>
          <a:xfrm>
            <a:off x="6347541" y="-1100658"/>
            <a:ext cx="881250" cy="1015663"/>
            <a:chOff x="335176" y="3272631"/>
            <a:chExt cx="881250" cy="1015663"/>
          </a:xfrm>
        </p:grpSpPr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35176" y="3272631"/>
              <a:ext cx="66236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6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7566185" y="-1100658"/>
            <a:ext cx="859538" cy="1015663"/>
            <a:chOff x="356888" y="3272631"/>
            <a:chExt cx="859538" cy="1015663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88" y="3273031"/>
              <a:ext cx="859538" cy="746762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36314" y="3272631"/>
              <a:ext cx="62068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dirty="0" smtClean="0">
                  <a:solidFill>
                    <a:srgbClr val="6BB540"/>
                  </a:solidFill>
                  <a:latin typeface="Acrom ExtraBold" pitchFamily="50" charset="-52"/>
                </a:rPr>
                <a:t>7</a:t>
              </a:r>
              <a:endParaRPr lang="en-US" sz="6000" dirty="0" smtClean="0">
                <a:solidFill>
                  <a:srgbClr val="6BB540"/>
                </a:solidFill>
                <a:latin typeface="Acrom ExtraBold" pitchFamily="50" charset="-52"/>
              </a:endParaRPr>
            </a:p>
          </p:txBody>
        </p:sp>
      </p:grp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51238" y="716531"/>
            <a:ext cx="5000816" cy="369332"/>
          </a:xfrm>
        </p:spPr>
        <p:txBody>
          <a:bodyPr/>
          <a:lstStyle/>
          <a:p>
            <a:r>
              <a:rPr lang="ru-RU" dirty="0" smtClean="0"/>
              <a:t>ОПРЕДЕЛЕНИЕ ПЕРЕКРЕСТКОВ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76688" y="1487279"/>
            <a:ext cx="3469219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crom" panose="00000500000000000000" pitchFamily="50" charset="-52"/>
              </a:rPr>
              <a:t>Используемая библиотека</a:t>
            </a:r>
            <a:r>
              <a:rPr lang="en-US" dirty="0" smtClean="0">
                <a:latin typeface="Acrom" panose="00000500000000000000" pitchFamily="50" charset="-52"/>
              </a:rPr>
              <a:t>:</a:t>
            </a:r>
          </a:p>
          <a:p>
            <a:pPr algn="ctr"/>
            <a:r>
              <a:rPr lang="en-US" sz="2800" dirty="0">
                <a:latin typeface="Acrom Bold" panose="00000800000000000000" pitchFamily="50" charset="-52"/>
              </a:rPr>
              <a:t>c</a:t>
            </a:r>
            <a:r>
              <a:rPr lang="en-US" sz="2800" dirty="0" smtClean="0">
                <a:latin typeface="Acrom Bold" panose="00000800000000000000" pitchFamily="50" charset="-52"/>
              </a:rPr>
              <a:t>v2.aruco</a:t>
            </a:r>
            <a:endParaRPr lang="ru-RU" sz="2800" dirty="0">
              <a:latin typeface="Acrom Bold" panose="00000800000000000000" pitchFamily="50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36" y="2546683"/>
            <a:ext cx="1801722" cy="1801722"/>
          </a:xfrm>
          <a:prstGeom prst="rect">
            <a:avLst/>
          </a:prstGeom>
        </p:spPr>
      </p:pic>
      <p:sp>
        <p:nvSpPr>
          <p:cNvPr id="35" name="Заголовок 5"/>
          <p:cNvSpPr txBox="1">
            <a:spLocks/>
          </p:cNvSpPr>
          <p:nvPr/>
        </p:nvSpPr>
        <p:spPr>
          <a:xfrm>
            <a:off x="8460432" y="-61043"/>
            <a:ext cx="667067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Acrom" panose="00000500000000000000" pitchFamily="50" charset="-52"/>
              </a:rPr>
              <a:t>7</a:t>
            </a:r>
            <a:r>
              <a:rPr lang="en-US" sz="1600" dirty="0" smtClean="0">
                <a:latin typeface="Acrom" panose="00000500000000000000" pitchFamily="50" charset="-52"/>
              </a:rPr>
              <a:t>/12</a:t>
            </a:r>
            <a:endParaRPr lang="ru-RU" sz="1600" dirty="0">
              <a:latin typeface="Acrom" panose="00000500000000000000" pitchFamily="50" charset="-52"/>
            </a:endParaRPr>
          </a:p>
        </p:txBody>
      </p:sp>
      <p:pic>
        <p:nvPicPr>
          <p:cNvPr id="36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358"/>
            <a:ext cx="1341861" cy="4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76" y="4346554"/>
            <a:ext cx="746404" cy="74640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"/>
          <a:stretch/>
        </p:blipFill>
        <p:spPr>
          <a:xfrm>
            <a:off x="4155417" y="1491630"/>
            <a:ext cx="3752885" cy="285492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 rotWithShape="1">
          <a:blip r:embed="rId8"/>
          <a:srcRect l="-20068" t="12063"/>
          <a:stretch/>
        </p:blipFill>
        <p:spPr>
          <a:xfrm>
            <a:off x="8063880" y="4371950"/>
            <a:ext cx="1080120" cy="771550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2" y="1330966"/>
            <a:ext cx="2811172" cy="27028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237" y="716531"/>
            <a:ext cx="4652811" cy="369332"/>
          </a:xfrm>
        </p:spPr>
        <p:txBody>
          <a:bodyPr/>
          <a:lstStyle/>
          <a:p>
            <a:r>
              <a:rPr lang="ru-RU" dirty="0" smtClean="0"/>
              <a:t>УПРАВЛЕНИЕ ТАКСИ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2887786" y="2066851"/>
            <a:ext cx="76014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Acrom" panose="00000500000000000000" pitchFamily="50" charset="-52"/>
              </a:rPr>
              <a:t>ПД-регулятор</a:t>
            </a:r>
            <a:endParaRPr lang="en-US" sz="2400" dirty="0" smtClean="0">
              <a:latin typeface="Acrom" panose="00000500000000000000" pitchFamily="50" charset="-52"/>
            </a:endParaRPr>
          </a:p>
          <a:p>
            <a:pPr algn="ctr"/>
            <a:endParaRPr lang="ru-RU" dirty="0"/>
          </a:p>
          <a:p>
            <a:pPr algn="ctr"/>
            <a:endParaRPr lang="ru-RU" dirty="0" smtClean="0"/>
          </a:p>
          <a:p>
            <a:endParaRPr lang="ru-RU" dirty="0"/>
          </a:p>
        </p:txBody>
      </p:sp>
      <p:sp>
        <p:nvSpPr>
          <p:cNvPr id="7" name="Заголовок 5"/>
          <p:cNvSpPr txBox="1">
            <a:spLocks/>
          </p:cNvSpPr>
          <p:nvPr/>
        </p:nvSpPr>
        <p:spPr>
          <a:xfrm>
            <a:off x="8460432" y="-61043"/>
            <a:ext cx="667067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Acrom" panose="00000500000000000000" pitchFamily="50" charset="-52"/>
              </a:rPr>
              <a:t>8</a:t>
            </a:r>
            <a:r>
              <a:rPr lang="en-US" sz="1600" dirty="0" smtClean="0">
                <a:latin typeface="Acrom" panose="00000500000000000000" pitchFamily="50" charset="-52"/>
              </a:rPr>
              <a:t>/12</a:t>
            </a:r>
            <a:endParaRPr lang="ru-RU" sz="1600" dirty="0">
              <a:latin typeface="Acrom" panose="00000500000000000000" pitchFamily="50" charset="-5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351237" y="4094278"/>
                <a:ext cx="30412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37" y="4094278"/>
                <a:ext cx="304128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6" t="15169" r="12536" b="24151"/>
          <a:stretch/>
        </p:blipFill>
        <p:spPr>
          <a:xfrm>
            <a:off x="3696483" y="1330965"/>
            <a:ext cx="4341219" cy="2702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358"/>
            <a:ext cx="1341861" cy="4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972182" y="4094278"/>
            <a:ext cx="3789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Acrom" panose="00000500000000000000" pitchFamily="50" charset="-52"/>
              </a:rPr>
              <a:t>Обнаружение красной линии</a:t>
            </a:r>
            <a:endParaRPr lang="ru-RU" dirty="0">
              <a:latin typeface="Acrom" panose="00000500000000000000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9141292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1237" y="716531"/>
            <a:ext cx="4652811" cy="369332"/>
          </a:xfrm>
        </p:spPr>
        <p:txBody>
          <a:bodyPr/>
          <a:lstStyle/>
          <a:p>
            <a:r>
              <a:rPr lang="ru-RU" dirty="0" smtClean="0"/>
              <a:t>СЕРВЕР</a:t>
            </a:r>
            <a:endParaRPr lang="ru-RU" dirty="0"/>
          </a:p>
        </p:txBody>
      </p:sp>
      <p:sp>
        <p:nvSpPr>
          <p:cNvPr id="4" name="Заголовок 5"/>
          <p:cNvSpPr txBox="1">
            <a:spLocks/>
          </p:cNvSpPr>
          <p:nvPr/>
        </p:nvSpPr>
        <p:spPr>
          <a:xfrm>
            <a:off x="8460432" y="-61043"/>
            <a:ext cx="667067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latin typeface="Acrom" panose="00000500000000000000" pitchFamily="50" charset="-52"/>
              </a:rPr>
              <a:t>9</a:t>
            </a:r>
            <a:r>
              <a:rPr lang="en-US" sz="1600" dirty="0" smtClean="0">
                <a:latin typeface="Acrom" panose="00000500000000000000" pitchFamily="50" charset="-52"/>
              </a:rPr>
              <a:t>/12</a:t>
            </a:r>
            <a:endParaRPr lang="ru-RU" sz="1600" dirty="0">
              <a:latin typeface="Acrom" panose="00000500000000000000" pitchFamily="50" charset="-52"/>
            </a:endParaRP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358"/>
            <a:ext cx="1341861" cy="4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3"/>
          <a:stretch/>
        </p:blipFill>
        <p:spPr>
          <a:xfrm>
            <a:off x="53508" y="1839671"/>
            <a:ext cx="9144000" cy="281975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429802" y="1850145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Server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(</a:t>
            </a:r>
          </a:p>
          <a:p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	</a:t>
            </a:r>
            <a:r>
              <a:rPr lang="ru-RU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socketObjR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, 	</a:t>
            </a:r>
            <a:r>
              <a:rPr lang="ru-RU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socketObjUI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,</a:t>
            </a:r>
          </a:p>
          <a:p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 	</a:t>
            </a:r>
            <a:r>
              <a:rPr lang="ru-RU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parser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,</a:t>
            </a:r>
          </a:p>
          <a:p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 	</a:t>
            </a:r>
            <a:r>
              <a:rPr lang="ru-RU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pathfinder</a:t>
            </a:r>
            <a:r>
              <a:rPr lang="ru-RU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crom Bold" panose="00000800000000000000" pitchFamily="50" charset="-52"/>
              </a:rPr>
              <a:t>  )</a:t>
            </a: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  <a:latin typeface="Acrom Bold" panose="00000800000000000000" pitchFamily="50" charset="-5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979712" y="1311148"/>
            <a:ext cx="5254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rgbClr val="92D050"/>
                </a:solidFill>
                <a:latin typeface="Acrom Bold" panose="00000800000000000000" pitchFamily="50" charset="-52"/>
              </a:rPr>
              <a:t>Шаблон проектирования </a:t>
            </a:r>
            <a:r>
              <a:rPr lang="en-US" sz="2000" dirty="0" smtClean="0">
                <a:solidFill>
                  <a:srgbClr val="92D050"/>
                </a:solidFill>
                <a:latin typeface="Acrom Bold" panose="00000800000000000000" pitchFamily="50" charset="-52"/>
              </a:rPr>
              <a:t>“</a:t>
            </a:r>
            <a:r>
              <a:rPr lang="ru-RU" sz="2000" dirty="0" smtClean="0">
                <a:solidFill>
                  <a:srgbClr val="92D050"/>
                </a:solidFill>
                <a:latin typeface="Acrom Bold" panose="00000800000000000000" pitchFamily="50" charset="-52"/>
              </a:rPr>
              <a:t>Стратегия</a:t>
            </a:r>
            <a:r>
              <a:rPr lang="en-US" sz="2000" dirty="0" smtClean="0">
                <a:solidFill>
                  <a:srgbClr val="92D050"/>
                </a:solidFill>
                <a:latin typeface="Acrom Bold" panose="00000800000000000000" pitchFamily="50" charset="-52"/>
              </a:rPr>
              <a:t>”</a:t>
            </a:r>
            <a:endParaRPr lang="ru-RU" sz="2000" dirty="0">
              <a:solidFill>
                <a:srgbClr val="92D050"/>
              </a:solidFill>
              <a:latin typeface="Acrom Bold" panose="00000800000000000000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37229"/>
            <a:ext cx="746404" cy="7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0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12689</TotalTime>
  <Words>251</Words>
  <Application>Microsoft Office PowerPoint</Application>
  <PresentationFormat>Экран (16:9)</PresentationFormat>
  <Paragraphs>104</Paragraphs>
  <Slides>12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Acrom Bold</vt:lpstr>
      <vt:lpstr>Cambria Math</vt:lpstr>
      <vt:lpstr>Acrom ExtraBold</vt:lpstr>
      <vt:lpstr>Acrom</vt:lpstr>
      <vt:lpstr>Calibri</vt:lpstr>
      <vt:lpstr>Arial</vt:lpstr>
      <vt:lpstr>Тема Office</vt:lpstr>
      <vt:lpstr>Презентация PowerPoint</vt:lpstr>
      <vt:lpstr>АКТУАЛЬНОСТЬ</vt:lpstr>
      <vt:lpstr>Цель и задачи</vt:lpstr>
      <vt:lpstr>Презентация PowerPoint</vt:lpstr>
      <vt:lpstr>АРХИТЕКТУРА</vt:lpstr>
      <vt:lpstr>TCP</vt:lpstr>
      <vt:lpstr>ОПРЕДЕЛЕНИЕ ПЕРЕКРЕСТКОВ</vt:lpstr>
      <vt:lpstr>УПРАВЛЕНИЕ ТАКСИ</vt:lpstr>
      <vt:lpstr>СЕРВЕР</vt:lpstr>
      <vt:lpstr>Презентация PowerPoint</vt:lpstr>
      <vt:lpstr>Презентация PowerPoint</vt:lpstr>
      <vt:lpstr>ИТОГИ РАБОТЫ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Master</dc:creator>
  <cp:lastModifiedBy>Анастасия Суркова</cp:lastModifiedBy>
  <cp:revision>753</cp:revision>
  <dcterms:created xsi:type="dcterms:W3CDTF">2016-08-15T04:55:12Z</dcterms:created>
  <dcterms:modified xsi:type="dcterms:W3CDTF">2021-08-23T17:39:54Z</dcterms:modified>
</cp:coreProperties>
</file>